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3849" r:id="rId6"/>
    <p:sldId id="3851" r:id="rId7"/>
    <p:sldId id="3852" r:id="rId8"/>
    <p:sldId id="3853" r:id="rId9"/>
    <p:sldId id="3858" r:id="rId10"/>
    <p:sldId id="3859" r:id="rId11"/>
    <p:sldId id="3860" r:id="rId12"/>
    <p:sldId id="3861" r:id="rId13"/>
    <p:sldId id="3862" r:id="rId14"/>
    <p:sldId id="3855" r:id="rId15"/>
    <p:sldId id="3857" r:id="rId16"/>
    <p:sldId id="3856" r:id="rId17"/>
    <p:sldId id="385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020" autoAdjust="0"/>
  </p:normalViewPr>
  <p:slideViewPr>
    <p:cSldViewPr snapToGrid="0">
      <p:cViewPr varScale="1">
        <p:scale>
          <a:sx n="41" d="100"/>
          <a:sy n="41" d="100"/>
        </p:scale>
        <p:origin x="44" y="412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de-DE"/>
              <a:t>Tabelle durch Klicken auf Symbol hinzufügen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de-DE"/>
              <a:t>Tabelle durch Klicken auf Symbol hinzufügen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5/27/2024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54485" y="4158341"/>
            <a:ext cx="4946993" cy="1960969"/>
          </a:xfrm>
          <a:noFill/>
        </p:spPr>
        <p:txBody>
          <a:bodyPr anchor="b">
            <a:noAutofit/>
          </a:bodyPr>
          <a:lstStyle/>
          <a:p>
            <a:r>
              <a:rPr lang="en-US" sz="8000" dirty="0"/>
              <a:t>Genetic Algorithm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3DD43835-4FDA-450C-23EB-36672756AC27}"/>
              </a:ext>
            </a:extLst>
          </p:cNvPr>
          <p:cNvSpPr txBox="1">
            <a:spLocks/>
          </p:cNvSpPr>
          <p:nvPr/>
        </p:nvSpPr>
        <p:spPr>
          <a:xfrm>
            <a:off x="1926772" y="936169"/>
            <a:ext cx="1621971" cy="1012373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ESC 202</a:t>
            </a:r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747A53-A12F-FCBE-7DBA-59C8263C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6000" dirty="0"/>
              <a:t>Best Bot</a:t>
            </a:r>
            <a:endParaRPr lang="LID4096" sz="6000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D961254-6E6C-3A80-E0DE-EE54F347C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5588" y="1125995"/>
            <a:ext cx="4619625" cy="4574260"/>
          </a:xfrm>
        </p:spPr>
      </p:pic>
    </p:spTree>
    <p:extLst>
      <p:ext uri="{BB962C8B-B14F-4D97-AF65-F5344CB8AC3E}">
        <p14:creationId xmlns:p14="http://schemas.microsoft.com/office/powerpoint/2010/main" val="2603930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EE95311-D85B-FC3B-841E-88E7465E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800" dirty="0"/>
              <a:t>Neural Network Setup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C22C43-EC1B-50BC-8849-7C79FFFCC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277315" cy="494487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6C2CCD7-6EA6-7541-D584-F7F927E3E29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448300" y="1745370"/>
            <a:ext cx="6134100" cy="483551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Mutate parameters by replacing random weights, biases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Simple score function prefers stronger neural networks:</a:t>
            </a:r>
          </a:p>
          <a:p>
            <a:r>
              <a:rPr lang="en-US" dirty="0"/>
              <a:t>	score = exp(0.01*</a:t>
            </a:r>
            <a:r>
              <a:rPr lang="en-US" dirty="0" err="1"/>
              <a:t>max_steps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Argmax of activations3 array gives the direction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Problem: Invalid input direction leads to infinite loop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Solution: Replace with next valid direction</a:t>
            </a:r>
          </a:p>
          <a:p>
            <a:r>
              <a:rPr lang="en-US" dirty="0"/>
              <a:t>	North-&gt;East-&gt;South-&gt;West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118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4636F0C-387E-3F99-88AA-C2CD203A94D6}"/>
              </a:ext>
            </a:extLst>
          </p:cNvPr>
          <p:cNvSpPr txBox="1">
            <a:spLocks/>
          </p:cNvSpPr>
          <p:nvPr/>
        </p:nvSpPr>
        <p:spPr>
          <a:xfrm>
            <a:off x="267879" y="468176"/>
            <a:ext cx="6058082" cy="8091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Corner Strategy</a:t>
            </a:r>
          </a:p>
        </p:txBody>
      </p:sp>
      <p:pic>
        <p:nvPicPr>
          <p:cNvPr id="20" name="Picture 19" descr="A screenshot of a number grid&#10;&#10;Description automatically generated">
            <a:extLst>
              <a:ext uri="{FF2B5EF4-FFF2-40B4-BE49-F238E27FC236}">
                <a16:creationId xmlns:a16="http://schemas.microsoft.com/office/drawing/2014/main" id="{6D2B57E3-C33C-11D2-E168-F129BCA8A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510" y="1719490"/>
            <a:ext cx="4568390" cy="4568390"/>
          </a:xfrm>
          <a:prstGeom prst="rect">
            <a:avLst/>
          </a:prstGeom>
        </p:spPr>
      </p:pic>
      <p:pic>
        <p:nvPicPr>
          <p:cNvPr id="22" name="Picture 21" descr="A screenshot of a number grid&#10;&#10;Description automatically generated">
            <a:extLst>
              <a:ext uri="{FF2B5EF4-FFF2-40B4-BE49-F238E27FC236}">
                <a16:creationId xmlns:a16="http://schemas.microsoft.com/office/drawing/2014/main" id="{47A200AB-D098-69D5-D046-E4D3560CEF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07" y="1719489"/>
            <a:ext cx="4635067" cy="461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57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EE95311-D85B-FC3B-841E-88E7465E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134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sz="4800" dirty="0"/>
              <a:t>Neural Network Results</a:t>
            </a:r>
          </a:p>
        </p:txBody>
      </p:sp>
      <p:pic>
        <p:nvPicPr>
          <p:cNvPr id="6" name="Content Placeholder 5" descr="A graph of a number of people&#10;&#10;Description automatically generated">
            <a:extLst>
              <a:ext uri="{FF2B5EF4-FFF2-40B4-BE49-F238E27FC236}">
                <a16:creationId xmlns:a16="http://schemas.microsoft.com/office/drawing/2014/main" id="{FDEBF80C-FA79-2218-76E4-60CB26E24910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75" y="2356168"/>
            <a:ext cx="6934200" cy="3900487"/>
          </a:xfr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27FD067-D738-75F9-B36D-9350C8CD4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64954" y="1844675"/>
            <a:ext cx="3669846" cy="429768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Only reached 1024 block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Genetic Algorithm not optimal for training Neural Networks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Large amount of parameters needed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More sophisticated crossover and mutation needed</a:t>
            </a:r>
          </a:p>
        </p:txBody>
      </p:sp>
    </p:spTree>
    <p:extLst>
      <p:ext uri="{BB962C8B-B14F-4D97-AF65-F5344CB8AC3E}">
        <p14:creationId xmlns:p14="http://schemas.microsoft.com/office/powerpoint/2010/main" val="2163170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238306-3E85-304C-17BE-ED4C6B6F92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730824"/>
            <a:ext cx="6560142" cy="3063149"/>
          </a:xfrm>
        </p:spPr>
        <p:txBody>
          <a:bodyPr/>
          <a:lstStyle/>
          <a:p>
            <a:r>
              <a:rPr lang="en-GB" dirty="0"/>
              <a:t>Thank</a:t>
            </a:r>
            <a:r>
              <a:rPr lang="de-CH" dirty="0"/>
              <a:t> </a:t>
            </a:r>
            <a:r>
              <a:rPr lang="de-CH" dirty="0" err="1"/>
              <a:t>You</a:t>
            </a:r>
            <a:endParaRPr lang="LID4096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C213E87-8FEA-877A-C1B0-00959F5E7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5929" y="4487001"/>
            <a:ext cx="6560142" cy="1935571"/>
          </a:xfrm>
        </p:spPr>
        <p:txBody>
          <a:bodyPr/>
          <a:lstStyle/>
          <a:p>
            <a:r>
              <a:rPr lang="de-CH" dirty="0"/>
              <a:t>Project </a:t>
            </a:r>
            <a:r>
              <a:rPr lang="de-CH" dirty="0" err="1"/>
              <a:t>by</a:t>
            </a:r>
            <a:r>
              <a:rPr lang="de-CH" dirty="0"/>
              <a:t>: </a:t>
            </a:r>
          </a:p>
          <a:p>
            <a:r>
              <a:rPr lang="de-CH" dirty="0"/>
              <a:t>Benjamin Frölich &amp; Martin Lais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23872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 sz="48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552091" cy="5768220"/>
          </a:xfrm>
          <a:noFill/>
        </p:spPr>
        <p:txBody>
          <a:bodyPr>
            <a:normAutofit/>
          </a:bodyPr>
          <a:lstStyle/>
          <a:p>
            <a:r>
              <a:rPr lang="en-US" sz="2800" dirty="0"/>
              <a:t>Introduction</a:t>
            </a:r>
          </a:p>
          <a:p>
            <a:r>
              <a:rPr lang="en-US" sz="2800" dirty="0"/>
              <a:t>Problem</a:t>
            </a:r>
          </a:p>
          <a:p>
            <a:r>
              <a:rPr lang="en-US" sz="2800" dirty="0"/>
              <a:t>Approach</a:t>
            </a:r>
          </a:p>
          <a:p>
            <a:r>
              <a:rPr lang="en-US" sz="2800" dirty="0"/>
              <a:t>Code Implementations</a:t>
            </a:r>
          </a:p>
          <a:p>
            <a:r>
              <a:rPr lang="en-US" sz="28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586054-9F54-385F-73FC-62AF6C42E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43" y="1045031"/>
            <a:ext cx="10515600" cy="1472974"/>
          </a:xfrm>
        </p:spPr>
        <p:txBody>
          <a:bodyPr/>
          <a:lstStyle/>
          <a:p>
            <a:r>
              <a:rPr lang="de-CH" sz="4800" dirty="0" err="1"/>
              <a:t>What</a:t>
            </a:r>
            <a:r>
              <a:rPr lang="de-CH" sz="4800" dirty="0"/>
              <a:t> </a:t>
            </a:r>
            <a:r>
              <a:rPr lang="de-CH" sz="4800" dirty="0" err="1"/>
              <a:t>is</a:t>
            </a:r>
            <a:r>
              <a:rPr lang="de-CH" sz="4800" dirty="0"/>
              <a:t> a Genetic </a:t>
            </a:r>
            <a:r>
              <a:rPr lang="de-CH" sz="4800" dirty="0" err="1"/>
              <a:t>Algorithm</a:t>
            </a:r>
            <a:r>
              <a:rPr lang="de-CH" sz="4800" dirty="0"/>
              <a:t>?</a:t>
            </a:r>
            <a:endParaRPr lang="LID4096" sz="48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7A4035-8966-B113-1D39-8205234F587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49830" y="2736396"/>
            <a:ext cx="8012113" cy="2336347"/>
          </a:xfrm>
        </p:spPr>
        <p:txBody>
          <a:bodyPr>
            <a:normAutofit/>
          </a:bodyPr>
          <a:lstStyle/>
          <a:p>
            <a:r>
              <a:rPr lang="de-CH" sz="3200" dirty="0"/>
              <a:t>Fitness like in Nature</a:t>
            </a:r>
          </a:p>
          <a:p>
            <a:r>
              <a:rPr lang="de-CH" sz="3200" dirty="0"/>
              <a:t>Propagation </a:t>
            </a:r>
            <a:r>
              <a:rPr lang="de-CH" sz="3200" dirty="0" err="1"/>
              <a:t>of</a:t>
            </a:r>
            <a:r>
              <a:rPr lang="de-CH" sz="3200" dirty="0"/>
              <a:t> genes</a:t>
            </a:r>
          </a:p>
          <a:p>
            <a:r>
              <a:rPr lang="de-CH" sz="3200" dirty="0"/>
              <a:t>Mutation</a:t>
            </a:r>
            <a:endParaRPr lang="LID4096" sz="3200" dirty="0"/>
          </a:p>
        </p:txBody>
      </p:sp>
    </p:spTree>
    <p:extLst>
      <p:ext uri="{BB962C8B-B14F-4D97-AF65-F5344CB8AC3E}">
        <p14:creationId xmlns:p14="http://schemas.microsoft.com/office/powerpoint/2010/main" val="23755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9123A-7982-4131-7528-374262A2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8957"/>
            <a:ext cx="10515600" cy="1472974"/>
          </a:xfrm>
        </p:spPr>
        <p:txBody>
          <a:bodyPr/>
          <a:lstStyle/>
          <a:p>
            <a:r>
              <a:rPr lang="de-CH" sz="4800" dirty="0" err="1"/>
              <a:t>Choosing</a:t>
            </a:r>
            <a:r>
              <a:rPr lang="de-CH" sz="4800" dirty="0"/>
              <a:t> </a:t>
            </a:r>
            <a:r>
              <a:rPr lang="de-CH" sz="4800" dirty="0" err="1"/>
              <a:t>the</a:t>
            </a:r>
            <a:r>
              <a:rPr lang="de-CH" sz="4800" dirty="0"/>
              <a:t> </a:t>
            </a:r>
            <a:r>
              <a:rPr lang="de-CH" sz="4800" dirty="0" err="1"/>
              <a:t>problem</a:t>
            </a:r>
            <a:r>
              <a:rPr lang="de-CH" sz="4800" dirty="0"/>
              <a:t> </a:t>
            </a:r>
            <a:r>
              <a:rPr lang="de-CH" sz="4800" dirty="0" err="1"/>
              <a:t>to</a:t>
            </a:r>
            <a:r>
              <a:rPr lang="de-CH" sz="4800" dirty="0"/>
              <a:t> </a:t>
            </a:r>
            <a:r>
              <a:rPr lang="de-CH" sz="4800" dirty="0" err="1"/>
              <a:t>solve</a:t>
            </a:r>
            <a:endParaRPr lang="LID4096" sz="480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F912BD1E-F3EE-5830-700C-261B7E2787C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0556" y="4163069"/>
            <a:ext cx="8012113" cy="2728232"/>
          </a:xfrm>
        </p:spPr>
        <p:txBody>
          <a:bodyPr>
            <a:normAutofit/>
          </a:bodyPr>
          <a:lstStyle/>
          <a:p>
            <a:r>
              <a:rPr lang="de-CH" sz="3200" dirty="0"/>
              <a:t>Static </a:t>
            </a:r>
            <a:r>
              <a:rPr lang="de-CH" sz="3200" dirty="0" err="1"/>
              <a:t>problem</a:t>
            </a:r>
            <a:endParaRPr lang="de-CH" sz="3200" dirty="0"/>
          </a:p>
          <a:p>
            <a:r>
              <a:rPr lang="de-CH" sz="3200" dirty="0"/>
              <a:t>Limited </a:t>
            </a:r>
            <a:r>
              <a:rPr lang="de-CH" sz="3200" dirty="0" err="1"/>
              <a:t>number</a:t>
            </a:r>
            <a:r>
              <a:rPr lang="de-CH" sz="3200" dirty="0"/>
              <a:t> </a:t>
            </a:r>
            <a:r>
              <a:rPr lang="de-CH" sz="3200" dirty="0" err="1"/>
              <a:t>of</a:t>
            </a:r>
            <a:r>
              <a:rPr lang="de-CH" sz="3200" dirty="0"/>
              <a:t> variables</a:t>
            </a:r>
          </a:p>
          <a:p>
            <a:r>
              <a:rPr lang="de-CH" sz="3200" dirty="0"/>
              <a:t>Array-like </a:t>
            </a:r>
            <a:r>
              <a:rPr lang="de-CH" sz="3200" dirty="0" err="1"/>
              <a:t>structure</a:t>
            </a:r>
            <a:r>
              <a:rPr lang="de-CH" sz="3200" dirty="0"/>
              <a:t> </a:t>
            </a:r>
            <a:r>
              <a:rPr lang="de-CH" sz="3200" dirty="0" err="1"/>
              <a:t>of</a:t>
            </a:r>
            <a:r>
              <a:rPr lang="de-CH" sz="3200" dirty="0"/>
              <a:t> bot</a:t>
            </a:r>
            <a:endParaRPr lang="LID4096" sz="32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51F8A09-D848-3778-6F7E-A197011A8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506" y="2151931"/>
            <a:ext cx="7944959" cy="543001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E27DFE7-C5BE-A436-6D23-041A74EAB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556" y="2814978"/>
            <a:ext cx="7964011" cy="12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27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DEE95311-D85B-FC3B-841E-88E7465E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193" y="648153"/>
            <a:ext cx="3439886" cy="1325563"/>
          </a:xfrm>
        </p:spPr>
        <p:txBody>
          <a:bodyPr/>
          <a:lstStyle/>
          <a:p>
            <a:r>
              <a:rPr lang="en-US" sz="5400" dirty="0"/>
              <a:t>2048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6C2CCD7-6EA6-7541-D584-F7F927E3E2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5193" y="2133600"/>
            <a:ext cx="6213564" cy="3222171"/>
          </a:xfrm>
        </p:spPr>
        <p:txBody>
          <a:bodyPr>
            <a:normAutofit/>
          </a:bodyPr>
          <a:lstStyle/>
          <a:p>
            <a:r>
              <a:rPr lang="en-US" sz="2800" b="1" dirty="0"/>
              <a:t>Goal: </a:t>
            </a:r>
            <a:r>
              <a:rPr lang="en-US" sz="2800" dirty="0"/>
              <a:t>Merge number blocks and try to reach 2048+</a:t>
            </a:r>
          </a:p>
          <a:p>
            <a:r>
              <a:rPr lang="en-US" sz="2800" dirty="0"/>
              <a:t>Only 4 possible moves </a:t>
            </a:r>
          </a:p>
          <a:p>
            <a:r>
              <a:rPr lang="en-US" sz="2800" dirty="0"/>
              <a:t>Relatively static</a:t>
            </a:r>
          </a:p>
          <a:p>
            <a:r>
              <a:rPr lang="en-US" sz="2800" dirty="0"/>
              <a:t>Solution can be stored in an array</a:t>
            </a:r>
          </a:p>
          <a:p>
            <a:endParaRPr lang="en-US" sz="2800" dirty="0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0D454EA2-477B-0401-A0B9-873B374CA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026" y="1407860"/>
            <a:ext cx="3570604" cy="353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79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C85E8E-8BB9-DD68-FE2D-D4C0B9E2E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5496"/>
            <a:ext cx="10515600" cy="1325563"/>
          </a:xfrm>
        </p:spPr>
        <p:txBody>
          <a:bodyPr/>
          <a:lstStyle/>
          <a:p>
            <a:r>
              <a:rPr lang="de-CH" sz="5400" dirty="0" err="1"/>
              <a:t>Constructor</a:t>
            </a:r>
            <a:r>
              <a:rPr lang="de-CH" sz="5400" dirty="0"/>
              <a:t> Variables</a:t>
            </a:r>
            <a:endParaRPr lang="LID4096" sz="5400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8FBDBA2-CE74-A950-25B0-D94448336F8D}"/>
              </a:ext>
            </a:extLst>
          </p:cNvPr>
          <p:cNvPicPr>
            <a:picLocks noGrp="1" noChangeAspect="1"/>
          </p:cNvPicPr>
          <p:nvPr>
            <p:ph type="tbl" sz="quarter" idx="13"/>
          </p:nvPr>
        </p:nvPicPr>
        <p:blipFill>
          <a:blip r:embed="rId2"/>
          <a:stretch>
            <a:fillRect/>
          </a:stretch>
        </p:blipFill>
        <p:spPr>
          <a:xfrm>
            <a:off x="1132113" y="2166259"/>
            <a:ext cx="10499737" cy="3712027"/>
          </a:xfrm>
        </p:spPr>
      </p:pic>
    </p:spTree>
    <p:extLst>
      <p:ext uri="{BB962C8B-B14F-4D97-AF65-F5344CB8AC3E}">
        <p14:creationId xmlns:p14="http://schemas.microsoft.com/office/powerpoint/2010/main" val="13499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CAA4DB-873D-4AA8-C02A-39495E08A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6000" dirty="0"/>
              <a:t>Fitness (Score)</a:t>
            </a:r>
            <a:endParaRPr lang="LID4096" sz="6000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359F4D03-993D-8BF6-A35C-6B7560345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0" y="1732488"/>
            <a:ext cx="6476643" cy="4006481"/>
          </a:xfrm>
        </p:spPr>
      </p:pic>
    </p:spTree>
    <p:extLst>
      <p:ext uri="{BB962C8B-B14F-4D97-AF65-F5344CB8AC3E}">
        <p14:creationId xmlns:p14="http://schemas.microsoft.com/office/powerpoint/2010/main" val="1772529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FCAB08-5F5A-A0DF-2719-E16F6C03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4539"/>
            <a:ext cx="10515600" cy="1325563"/>
          </a:xfrm>
        </p:spPr>
        <p:txBody>
          <a:bodyPr/>
          <a:lstStyle/>
          <a:p>
            <a:r>
              <a:rPr lang="de-CH" sz="4800" dirty="0"/>
              <a:t>Children (Next Generation </a:t>
            </a:r>
            <a:r>
              <a:rPr lang="de-CH" sz="4800" dirty="0" err="1"/>
              <a:t>of</a:t>
            </a:r>
            <a:r>
              <a:rPr lang="de-CH" sz="4800" dirty="0"/>
              <a:t> Bots)</a:t>
            </a:r>
            <a:endParaRPr lang="LID4096" sz="48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BB668CA-0DC3-D23E-ED72-21A5EAE4B6C2}"/>
              </a:ext>
            </a:extLst>
          </p:cNvPr>
          <p:cNvSpPr txBox="1"/>
          <p:nvPr/>
        </p:nvSpPr>
        <p:spPr>
          <a:xfrm>
            <a:off x="1284514" y="1717819"/>
            <a:ext cx="8273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Chosen </a:t>
            </a:r>
            <a:r>
              <a:rPr lang="de-CH" sz="2800" dirty="0" err="1"/>
              <a:t>Parents</a:t>
            </a:r>
            <a:r>
              <a:rPr lang="de-CH" sz="2800" dirty="0"/>
              <a:t>:    	[W, S, N, N, S, O, W, N]</a:t>
            </a:r>
          </a:p>
          <a:p>
            <a:r>
              <a:rPr lang="de-CH" sz="2800" dirty="0"/>
              <a:t>		           	[S, N, O, W, W, S, N, O]</a:t>
            </a:r>
            <a:endParaRPr lang="LID4096" sz="28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BC92B60-E488-0382-D543-94C3CA9299B4}"/>
              </a:ext>
            </a:extLst>
          </p:cNvPr>
          <p:cNvSpPr txBox="1"/>
          <p:nvPr/>
        </p:nvSpPr>
        <p:spPr>
          <a:xfrm>
            <a:off x="1284514" y="2905780"/>
            <a:ext cx="50836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Random Slice: 		[2:5]</a:t>
            </a:r>
            <a:endParaRPr lang="LID4096" sz="2800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77953DC-DCEF-6793-0747-C5962B881E51}"/>
              </a:ext>
            </a:extLst>
          </p:cNvPr>
          <p:cNvSpPr/>
          <p:nvPr/>
        </p:nvSpPr>
        <p:spPr>
          <a:xfrm>
            <a:off x="5965371" y="1807029"/>
            <a:ext cx="1698172" cy="7837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A3D3172-C46B-E4A3-C31F-9AA7653948FA}"/>
              </a:ext>
            </a:extLst>
          </p:cNvPr>
          <p:cNvSpPr txBox="1"/>
          <p:nvPr/>
        </p:nvSpPr>
        <p:spPr>
          <a:xfrm>
            <a:off x="1284514" y="3984171"/>
            <a:ext cx="81098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 err="1"/>
              <a:t>Provisional</a:t>
            </a:r>
            <a:r>
              <a:rPr lang="de-CH" sz="2800" dirty="0"/>
              <a:t> Children:	[W, S, O, W, W, S, W, N]</a:t>
            </a:r>
          </a:p>
          <a:p>
            <a:r>
              <a:rPr lang="de-CH" sz="2800" dirty="0"/>
              <a:t>		           	[S, N, N, N, S, O, N, O]</a:t>
            </a:r>
            <a:endParaRPr lang="LID4096" sz="28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FB380A7-EDD7-DAEC-4B9F-14088AE26CB0}"/>
              </a:ext>
            </a:extLst>
          </p:cNvPr>
          <p:cNvSpPr/>
          <p:nvPr/>
        </p:nvSpPr>
        <p:spPr>
          <a:xfrm>
            <a:off x="5965371" y="4071257"/>
            <a:ext cx="1698172" cy="7620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B76FF3E-BEC4-14DD-B5C2-59069312EDC3}"/>
              </a:ext>
            </a:extLst>
          </p:cNvPr>
          <p:cNvSpPr txBox="1"/>
          <p:nvPr/>
        </p:nvSpPr>
        <p:spPr>
          <a:xfrm>
            <a:off x="1284515" y="5384592"/>
            <a:ext cx="81098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/>
              <a:t>Random </a:t>
            </a:r>
            <a:r>
              <a:rPr lang="de-CH" sz="2800" dirty="0" err="1"/>
              <a:t>Mutations</a:t>
            </a:r>
            <a:r>
              <a:rPr lang="de-CH" sz="2800" dirty="0"/>
              <a:t>:	[W, S, O, S, W, S, W, N]</a:t>
            </a:r>
          </a:p>
          <a:p>
            <a:r>
              <a:rPr lang="de-CH" sz="2800" dirty="0"/>
              <a:t>		           	[S, N, N, N, S, O, N, O]</a:t>
            </a:r>
            <a:endParaRPr lang="LID4096" sz="2800" dirty="0"/>
          </a:p>
          <a:p>
            <a:endParaRPr lang="LID4096" sz="2800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6EF9B26-5697-4CBB-360F-6254B4AA7A4D}"/>
              </a:ext>
            </a:extLst>
          </p:cNvPr>
          <p:cNvSpPr/>
          <p:nvPr/>
        </p:nvSpPr>
        <p:spPr>
          <a:xfrm>
            <a:off x="6368143" y="5464629"/>
            <a:ext cx="370114" cy="337457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6983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 animBg="1"/>
      <p:bldP spid="16" grpId="0"/>
      <p:bldP spid="17" grpId="0" animBg="1"/>
      <p:bldP spid="18" grpId="0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BB030B-DC97-F913-2D58-C272B9B71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4800" dirty="0"/>
              <a:t>Genetic </a:t>
            </a:r>
            <a:r>
              <a:rPr lang="de-CH" sz="4800" dirty="0" err="1"/>
              <a:t>Algorithm</a:t>
            </a:r>
            <a:r>
              <a:rPr lang="de-CH" sz="4800" dirty="0"/>
              <a:t> </a:t>
            </a:r>
            <a:r>
              <a:rPr lang="de-CH" sz="4800" dirty="0" err="1"/>
              <a:t>Results</a:t>
            </a:r>
            <a:endParaRPr lang="LID4096" sz="4800" dirty="0"/>
          </a:p>
        </p:txBody>
      </p:sp>
      <p:pic>
        <p:nvPicPr>
          <p:cNvPr id="5" name="Inhaltsplatzhalter 4" descr="Ein Bild, das Text, Screenshot, Diagramm, Schrift enthält.">
            <a:extLst>
              <a:ext uri="{FF2B5EF4-FFF2-40B4-BE49-F238E27FC236}">
                <a16:creationId xmlns:a16="http://schemas.microsoft.com/office/drawing/2014/main" id="{DF59B4C5-737D-0E89-8123-E94FA1AD7A2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88830"/>
            <a:ext cx="5936987" cy="4452740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8839483-4468-4A60-C8C1-3882DD27CF89}"/>
              </a:ext>
            </a:extLst>
          </p:cNvPr>
          <p:cNvSpPr txBox="1"/>
          <p:nvPr/>
        </p:nvSpPr>
        <p:spPr>
          <a:xfrm>
            <a:off x="6531427" y="2045485"/>
            <a:ext cx="45502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800" dirty="0" err="1"/>
              <a:t>Reaches</a:t>
            </a:r>
            <a:r>
              <a:rPr lang="de-CH" sz="2800" dirty="0"/>
              <a:t> 2048 in </a:t>
            </a:r>
            <a:r>
              <a:rPr lang="de-CH" sz="2800" dirty="0" err="1"/>
              <a:t>about</a:t>
            </a:r>
            <a:r>
              <a:rPr lang="de-CH" sz="2800"/>
              <a:t> 1450 </a:t>
            </a:r>
            <a:r>
              <a:rPr lang="de-CH" sz="2800" dirty="0"/>
              <a:t>Generations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800" dirty="0"/>
              <a:t>Still </a:t>
            </a:r>
            <a:r>
              <a:rPr lang="de-CH" sz="2800" dirty="0" err="1"/>
              <a:t>some</a:t>
            </a:r>
            <a:r>
              <a:rPr lang="de-CH" sz="2800" dirty="0"/>
              <a:t> bots </a:t>
            </a:r>
            <a:r>
              <a:rPr lang="de-CH" sz="2800" dirty="0" err="1"/>
              <a:t>reaching</a:t>
            </a:r>
            <a:r>
              <a:rPr lang="de-CH" sz="2800" dirty="0"/>
              <a:t> </a:t>
            </a:r>
            <a:r>
              <a:rPr lang="de-CH" sz="2800" dirty="0" err="1"/>
              <a:t>only</a:t>
            </a:r>
            <a:r>
              <a:rPr lang="de-CH" sz="2800" dirty="0"/>
              <a:t> </a:t>
            </a:r>
            <a:r>
              <a:rPr lang="de-CH" sz="2800" dirty="0" err="1"/>
              <a:t>low</a:t>
            </a:r>
            <a:r>
              <a:rPr lang="de-CH" sz="2800" dirty="0"/>
              <a:t> </a:t>
            </a:r>
            <a:r>
              <a:rPr lang="de-CH" sz="2800" dirty="0" err="1"/>
              <a:t>scores</a:t>
            </a:r>
            <a:endParaRPr lang="de-CH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CH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800" dirty="0"/>
              <a:t>~10min </a:t>
            </a:r>
            <a:r>
              <a:rPr lang="de-CH" sz="2800" dirty="0" err="1"/>
              <a:t>for</a:t>
            </a:r>
            <a:r>
              <a:rPr lang="de-CH" sz="2800" dirty="0"/>
              <a:t> 2048 Generations</a:t>
            </a:r>
            <a:endParaRPr lang="LID4096" sz="2800" dirty="0"/>
          </a:p>
        </p:txBody>
      </p:sp>
    </p:spTree>
    <p:extLst>
      <p:ext uri="{BB962C8B-B14F-4D97-AF65-F5344CB8AC3E}">
        <p14:creationId xmlns:p14="http://schemas.microsoft.com/office/powerpoint/2010/main" val="103816336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Custom 49">
      <a:majorFont>
        <a:latin typeface="Tw Cen MT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1262</TotalTime>
  <Words>336</Words>
  <Application>Microsoft Office PowerPoint</Application>
  <PresentationFormat>Breitbild</PresentationFormat>
  <Paragraphs>57</Paragraphs>
  <Slides>14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Aptos</vt:lpstr>
      <vt:lpstr>Arial</vt:lpstr>
      <vt:lpstr>Avenir Next LT Pro</vt:lpstr>
      <vt:lpstr>Avenir Next LT Pro Light</vt:lpstr>
      <vt:lpstr>Calibri</vt:lpstr>
      <vt:lpstr>Tw Cen MT</vt:lpstr>
      <vt:lpstr>Custom</vt:lpstr>
      <vt:lpstr>Genetic Algorithm</vt:lpstr>
      <vt:lpstr>Agenda</vt:lpstr>
      <vt:lpstr>What is a Genetic Algorithm?</vt:lpstr>
      <vt:lpstr>Choosing the problem to solve</vt:lpstr>
      <vt:lpstr>2048</vt:lpstr>
      <vt:lpstr>Constructor Variables</vt:lpstr>
      <vt:lpstr>Fitness (Score)</vt:lpstr>
      <vt:lpstr>Children (Next Generation of Bots)</vt:lpstr>
      <vt:lpstr>Genetic Algorithm Results</vt:lpstr>
      <vt:lpstr>Best Bot</vt:lpstr>
      <vt:lpstr>Neural Network Setup</vt:lpstr>
      <vt:lpstr>PowerPoint-Präsentation</vt:lpstr>
      <vt:lpstr>Neural Network 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Genetic Algorithm</dc:title>
  <dc:creator>Martin Anh Huy Lais</dc:creator>
  <cp:lastModifiedBy>Martin Anh Huy Lais</cp:lastModifiedBy>
  <cp:revision>8</cp:revision>
  <dcterms:created xsi:type="dcterms:W3CDTF">2024-05-24T15:06:02Z</dcterms:created>
  <dcterms:modified xsi:type="dcterms:W3CDTF">2024-05-27T00:37:58Z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